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3"/>
  </p:notesMasterIdLst>
  <p:sldIdLst>
    <p:sldId id="256" r:id="rId2"/>
    <p:sldId id="266" r:id="rId3"/>
    <p:sldId id="305" r:id="rId4"/>
    <p:sldId id="306" r:id="rId5"/>
    <p:sldId id="261" r:id="rId6"/>
    <p:sldId id="258" r:id="rId7"/>
    <p:sldId id="259" r:id="rId8"/>
    <p:sldId id="263" r:id="rId9"/>
    <p:sldId id="308" r:id="rId10"/>
    <p:sldId id="309" r:id="rId11"/>
    <p:sldId id="310" r:id="rId12"/>
    <p:sldId id="311" r:id="rId13"/>
    <p:sldId id="264" r:id="rId14"/>
    <p:sldId id="267" r:id="rId15"/>
    <p:sldId id="307" r:id="rId16"/>
    <p:sldId id="270" r:id="rId17"/>
    <p:sldId id="278" r:id="rId18"/>
    <p:sldId id="288" r:id="rId19"/>
    <p:sldId id="312" r:id="rId20"/>
    <p:sldId id="313" r:id="rId21"/>
    <p:sldId id="314" r:id="rId22"/>
  </p:sldIdLst>
  <p:sldSz cx="9144000" cy="5143500" type="screen16x9"/>
  <p:notesSz cx="6858000" cy="9144000"/>
  <p:embeddedFontLst>
    <p:embeddedFont>
      <p:font typeface="Montserrat" panose="00000500000000000000" pitchFamily="2" charset="0"/>
      <p:regular r:id="rId24"/>
      <p:bold r:id="rId25"/>
      <p:italic r:id="rId26"/>
      <p:boldItalic r:id="rId27"/>
    </p:embeddedFont>
    <p:embeddedFont>
      <p:font typeface="Montserrat ExtraBold" panose="00000900000000000000" pitchFamily="2" charset="0"/>
      <p:bold r:id="rId28"/>
      <p:boldItalic r:id="rId29"/>
    </p:embeddedFont>
    <p:embeddedFont>
      <p:font typeface="Montserrat ExtraLight" panose="000003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35C8FD-F6D8-43F6-96AB-752DE160FCAC}">
  <a:tblStyle styleId="{3635C8FD-F6D8-43F6-96AB-752DE160FC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1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dirty="0"/>
              <a:t>El test al ser no paramétrico no asume normalidad en los datos. Asume bajo la hipótesis nula que los datos vienen de la misma </a:t>
            </a:r>
            <a:r>
              <a:rPr lang="es-MX" dirty="0" err="1"/>
              <a:t>distribucion</a:t>
            </a:r>
            <a:endParaRPr lang="es-CL" dirty="0"/>
          </a:p>
        </p:txBody>
      </p:sp>
    </p:spTree>
    <p:extLst>
      <p:ext uri="{BB962C8B-B14F-4D97-AF65-F5344CB8AC3E}">
        <p14:creationId xmlns:p14="http://schemas.microsoft.com/office/powerpoint/2010/main" val="335936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dirty="0"/>
              <a:t>Como se  ve sin escala </a:t>
            </a:r>
            <a:r>
              <a:rPr lang="es-MX" dirty="0" err="1"/>
              <a:t>logaritmica</a:t>
            </a:r>
            <a:endParaRPr lang="es-CL" dirty="0"/>
          </a:p>
        </p:txBody>
      </p:sp>
    </p:spTree>
    <p:extLst>
      <p:ext uri="{BB962C8B-B14F-4D97-AF65-F5344CB8AC3E}">
        <p14:creationId xmlns:p14="http://schemas.microsoft.com/office/powerpoint/2010/main" val="184792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595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442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558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757575"/>
                </a:solidFill>
                <a:effectLst/>
                <a:latin typeface="Helvetica Neue"/>
              </a:rPr>
              <a:t>Type 2 diabetes is the most common form of diabetes—and it means that your body doesn’t use insulin properly. And while some people can control their blood glucose levels with healthy eating and exercise, others may need medication or insulin to help manage it.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b="0" i="0" dirty="0">
                <a:solidFill>
                  <a:srgbClr val="505050"/>
                </a:solidFill>
                <a:effectLst/>
                <a:latin typeface="NexusSansPro"/>
              </a:rPr>
              <a:t>En América Central y Sur habría 29,6 millones de personas con diabetes y se proyecta que serán 48,8 millones el 2040</a:t>
            </a:r>
            <a:endParaRPr lang="es-CL" dirty="0"/>
          </a:p>
        </p:txBody>
      </p:sp>
    </p:spTree>
    <p:extLst>
      <p:ext uri="{BB962C8B-B14F-4D97-AF65-F5344CB8AC3E}">
        <p14:creationId xmlns:p14="http://schemas.microsoft.com/office/powerpoint/2010/main" val="320272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Inicio de la metodología</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La meta de los test es encontrar variables importantes y otras de poca importancia para ser capaces de reducir dimensionalidad</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955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0" i="0" dirty="0">
                <a:solidFill>
                  <a:srgbClr val="212121"/>
                </a:solidFill>
                <a:effectLst/>
                <a:latin typeface="Courier New" panose="02070309020205020404" pitchFamily="49" charset="0"/>
              </a:rPr>
              <a:t>Tenemos evidencia contra la </a:t>
            </a:r>
            <a:r>
              <a:rPr lang="es-MX" b="0" i="0" dirty="0" err="1">
                <a:solidFill>
                  <a:srgbClr val="212121"/>
                </a:solidFill>
                <a:effectLst/>
                <a:latin typeface="Courier New" panose="02070309020205020404" pitchFamily="49" charset="0"/>
              </a:rPr>
              <a:t>hipotesis</a:t>
            </a:r>
            <a:r>
              <a:rPr lang="es-MX" b="0" i="0" dirty="0">
                <a:solidFill>
                  <a:srgbClr val="212121"/>
                </a:solidFill>
                <a:effectLst/>
                <a:latin typeface="Courier New" panose="02070309020205020404" pitchFamily="49" charset="0"/>
              </a:rPr>
              <a:t> nula Test KW encuentra una diferencia significativa (p=3.8645459924613624e-36) Indicando una diferencia de las medias de la </a:t>
            </a:r>
            <a:r>
              <a:rPr lang="es-MX" b="0" i="0" dirty="0" err="1">
                <a:solidFill>
                  <a:srgbClr val="212121"/>
                </a:solidFill>
                <a:effectLst/>
                <a:latin typeface="Courier New" panose="02070309020205020404" pitchFamily="49" charset="0"/>
              </a:rPr>
              <a:t>Insulin</a:t>
            </a:r>
            <a:r>
              <a:rPr lang="es-MX" b="0" i="0" dirty="0">
                <a:solidFill>
                  <a:srgbClr val="212121"/>
                </a:solidFill>
                <a:effectLst/>
                <a:latin typeface="Courier New" panose="02070309020205020404" pitchFamily="49" charset="0"/>
              </a:rPr>
              <a:t> para los dos grupos</a:t>
            </a:r>
            <a:endParaRPr dirty="0"/>
          </a:p>
        </p:txBody>
      </p:sp>
    </p:spTree>
    <p:extLst>
      <p:ext uri="{BB962C8B-B14F-4D97-AF65-F5344CB8AC3E}">
        <p14:creationId xmlns:p14="http://schemas.microsoft.com/office/powerpoint/2010/main" val="4016453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54C4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8" r:id="rId6"/>
    <p:sldLayoutId id="2147483659" r:id="rId7"/>
    <p:sldLayoutId id="2147483660" r:id="rId8"/>
    <p:sldLayoutId id="2147483661" r:id="rId9"/>
    <p:sldLayoutId id="2147483663" r:id="rId10"/>
    <p:sldLayoutId id="2147483664" r:id="rId11"/>
    <p:sldLayoutId id="2147483665" r:id="rId12"/>
    <p:sldLayoutId id="2147483666" r:id="rId13"/>
    <p:sldLayoutId id="214748368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cdc.gov/diabetes/"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hyperlink" Target="https://www.freepik.com/free-vector/particles-background-gradient_5891802.ht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freepik.com/free-vector/particles-background-gradient_5891802.htm"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freepik.com/free-vector/particles-background-gradient_5891802.htm"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ik.com/free-vector/particles-background-gradient_5891802.htm"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IA y Estadística</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Fabian Trigo</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Diabetes tipo 2</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Kruskal Wallis Test</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098" name="Picture 2">
            <a:extLst>
              <a:ext uri="{FF2B5EF4-FFF2-40B4-BE49-F238E27FC236}">
                <a16:creationId xmlns:a16="http://schemas.microsoft.com/office/drawing/2014/main" id="{31594AA7-03D6-5EE6-E65F-D84465040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81" y="1417427"/>
            <a:ext cx="370522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8FB0223-0615-A467-2956-B67B85981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9496" y="1417427"/>
            <a:ext cx="3705225"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990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973C76E3-34AB-952F-6612-ACB5BA71F401}"/>
              </a:ext>
            </a:extLst>
          </p:cNvPr>
          <p:cNvSpPr>
            <a:spLocks noGrp="1"/>
          </p:cNvSpPr>
          <p:nvPr>
            <p:ph type="title" idx="4"/>
          </p:nvPr>
        </p:nvSpPr>
        <p:spPr/>
        <p:txBody>
          <a:bodyPr/>
          <a:lstStyle/>
          <a:p>
            <a:r>
              <a:rPr lang="es-MX" dirty="0"/>
              <a:t>Resultados Test </a:t>
            </a:r>
            <a:br>
              <a:rPr lang="es-MX" dirty="0"/>
            </a:br>
            <a:r>
              <a:rPr lang="es-MX" dirty="0"/>
              <a:t>Kruskal Wallis</a:t>
            </a:r>
            <a:endParaRPr lang="es-CL" dirty="0"/>
          </a:p>
        </p:txBody>
      </p:sp>
      <p:pic>
        <p:nvPicPr>
          <p:cNvPr id="5122" name="Picture 2">
            <a:extLst>
              <a:ext uri="{FF2B5EF4-FFF2-40B4-BE49-F238E27FC236}">
                <a16:creationId xmlns:a16="http://schemas.microsoft.com/office/drawing/2014/main" id="{04DCAB0E-DE45-1F23-498A-88B968429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40342"/>
            <a:ext cx="4115400" cy="365813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67A2B7C7-F00A-B647-224E-BCACBF7A00AB}"/>
              </a:ext>
            </a:extLst>
          </p:cNvPr>
          <p:cNvPicPr>
            <a:picLocks noChangeAspect="1"/>
          </p:cNvPicPr>
          <p:nvPr/>
        </p:nvPicPr>
        <p:blipFill>
          <a:blip r:embed="rId4"/>
          <a:stretch>
            <a:fillRect/>
          </a:stretch>
        </p:blipFill>
        <p:spPr>
          <a:xfrm>
            <a:off x="602597" y="1986835"/>
            <a:ext cx="3657600" cy="913504"/>
          </a:xfrm>
          <a:prstGeom prst="rect">
            <a:avLst/>
          </a:prstGeom>
        </p:spPr>
      </p:pic>
      <p:pic>
        <p:nvPicPr>
          <p:cNvPr id="14" name="Imagen 13">
            <a:extLst>
              <a:ext uri="{FF2B5EF4-FFF2-40B4-BE49-F238E27FC236}">
                <a16:creationId xmlns:a16="http://schemas.microsoft.com/office/drawing/2014/main" id="{76A0C530-3A0D-04EC-EAEF-E10F389B5BE3}"/>
              </a:ext>
            </a:extLst>
          </p:cNvPr>
          <p:cNvPicPr>
            <a:picLocks noChangeAspect="1"/>
          </p:cNvPicPr>
          <p:nvPr/>
        </p:nvPicPr>
        <p:blipFill>
          <a:blip r:embed="rId5"/>
          <a:stretch>
            <a:fillRect/>
          </a:stretch>
        </p:blipFill>
        <p:spPr>
          <a:xfrm>
            <a:off x="594913" y="3151704"/>
            <a:ext cx="1625773" cy="575887"/>
          </a:xfrm>
          <a:prstGeom prst="rect">
            <a:avLst/>
          </a:prstGeom>
        </p:spPr>
      </p:pic>
    </p:spTree>
    <p:extLst>
      <p:ext uri="{BB962C8B-B14F-4D97-AF65-F5344CB8AC3E}">
        <p14:creationId xmlns:p14="http://schemas.microsoft.com/office/powerpoint/2010/main" val="1550332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D3C9FD-8716-E137-74A9-F562324B8028}"/>
              </a:ext>
            </a:extLst>
          </p:cNvPr>
          <p:cNvSpPr>
            <a:spLocks noGrp="1"/>
          </p:cNvSpPr>
          <p:nvPr>
            <p:ph type="title"/>
          </p:nvPr>
        </p:nvSpPr>
        <p:spPr/>
        <p:txBody>
          <a:bodyPr/>
          <a:lstStyle/>
          <a:p>
            <a:endParaRPr lang="es-CL"/>
          </a:p>
        </p:txBody>
      </p:sp>
      <p:sp>
        <p:nvSpPr>
          <p:cNvPr id="3" name="Subtítulo 2">
            <a:extLst>
              <a:ext uri="{FF2B5EF4-FFF2-40B4-BE49-F238E27FC236}">
                <a16:creationId xmlns:a16="http://schemas.microsoft.com/office/drawing/2014/main" id="{E1725EB5-DFEB-18EA-D4A0-DE56F62DE752}"/>
              </a:ext>
            </a:extLst>
          </p:cNvPr>
          <p:cNvSpPr>
            <a:spLocks noGrp="1"/>
          </p:cNvSpPr>
          <p:nvPr>
            <p:ph type="subTitle" idx="1"/>
          </p:nvPr>
        </p:nvSpPr>
        <p:spPr/>
        <p:txBody>
          <a:bodyPr/>
          <a:lstStyle/>
          <a:p>
            <a:endParaRPr lang="es-CL"/>
          </a:p>
        </p:txBody>
      </p:sp>
      <p:sp>
        <p:nvSpPr>
          <p:cNvPr id="4" name="Título 3">
            <a:extLst>
              <a:ext uri="{FF2B5EF4-FFF2-40B4-BE49-F238E27FC236}">
                <a16:creationId xmlns:a16="http://schemas.microsoft.com/office/drawing/2014/main" id="{CDB65ADB-E3CC-90DB-F27A-83D598C96B88}"/>
              </a:ext>
            </a:extLst>
          </p:cNvPr>
          <p:cNvSpPr>
            <a:spLocks noGrp="1"/>
          </p:cNvSpPr>
          <p:nvPr>
            <p:ph type="title" idx="2"/>
          </p:nvPr>
        </p:nvSpPr>
        <p:spPr/>
        <p:txBody>
          <a:bodyPr/>
          <a:lstStyle/>
          <a:p>
            <a:endParaRPr lang="es-CL"/>
          </a:p>
        </p:txBody>
      </p:sp>
      <p:sp>
        <p:nvSpPr>
          <p:cNvPr id="5" name="Subtítulo 4">
            <a:extLst>
              <a:ext uri="{FF2B5EF4-FFF2-40B4-BE49-F238E27FC236}">
                <a16:creationId xmlns:a16="http://schemas.microsoft.com/office/drawing/2014/main" id="{3C032C7D-F320-734C-9214-BFDE52633A06}"/>
              </a:ext>
            </a:extLst>
          </p:cNvPr>
          <p:cNvSpPr>
            <a:spLocks noGrp="1"/>
          </p:cNvSpPr>
          <p:nvPr>
            <p:ph type="subTitle" idx="3"/>
          </p:nvPr>
        </p:nvSpPr>
        <p:spPr/>
        <p:txBody>
          <a:bodyPr/>
          <a:lstStyle/>
          <a:p>
            <a:endParaRPr lang="es-CL"/>
          </a:p>
        </p:txBody>
      </p:sp>
      <p:pic>
        <p:nvPicPr>
          <p:cNvPr id="6148" name="Picture 4">
            <a:extLst>
              <a:ext uri="{FF2B5EF4-FFF2-40B4-BE49-F238E27FC236}">
                <a16:creationId xmlns:a16="http://schemas.microsoft.com/office/drawing/2014/main" id="{053B5B1A-FEC6-EF27-6BD5-598BBAC85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188" y="95250"/>
            <a:ext cx="5381625"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312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 comparan 3 modelos de ML</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RandomForest</a:t>
            </a:r>
            <a:endParaRPr dirty="0"/>
          </a:p>
        </p:txBody>
      </p:sp>
      <p:sp>
        <p:nvSpPr>
          <p:cNvPr id="236" name="Google Shape;236;p46"/>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 training rápido</a:t>
            </a:r>
          </a:p>
          <a:p>
            <a:pPr marL="0" lvl="0" indent="0" algn="ctr" rtl="0">
              <a:spcBef>
                <a:spcPts val="0"/>
              </a:spcBef>
              <a:spcAft>
                <a:spcPts val="0"/>
              </a:spcAft>
              <a:buNone/>
            </a:pPr>
            <a:r>
              <a:rPr lang="es-MX" dirty="0"/>
              <a:t>+ buena precisión</a:t>
            </a:r>
          </a:p>
          <a:p>
            <a:pPr marL="0" lvl="0" indent="0" algn="ctr" rtl="0">
              <a:spcBef>
                <a:spcPts val="0"/>
              </a:spcBef>
              <a:spcAft>
                <a:spcPts val="0"/>
              </a:spcAft>
              <a:buNone/>
            </a:pPr>
            <a:endParaRPr dirty="0"/>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PCA</a:t>
            </a:r>
            <a:endParaRPr dirty="0"/>
          </a:p>
        </p:txBody>
      </p:sp>
      <p:sp>
        <p:nvSpPr>
          <p:cNvPr id="238" name="Google Shape;238;p46"/>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s-MX" dirty="0"/>
              <a:t>+ rápido</a:t>
            </a:r>
          </a:p>
        </p:txBody>
      </p:sp>
      <p:sp>
        <p:nvSpPr>
          <p:cNvPr id="239" name="Google Shape;239;p46"/>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NN</a:t>
            </a:r>
            <a:endParaRPr dirty="0"/>
          </a:p>
        </p:txBody>
      </p:sp>
      <p:sp>
        <p:nvSpPr>
          <p:cNvPr id="240" name="Google Shape;240;p4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r>
              <a:rPr lang="es-CL" dirty="0"/>
              <a:t>M</a:t>
            </a:r>
            <a:r>
              <a:rPr lang="en" dirty="0"/>
              <a:t>ayor training</a:t>
            </a:r>
          </a:p>
          <a:p>
            <a:pPr marL="0" lvl="0" indent="0" algn="ctr" rtl="0">
              <a:spcBef>
                <a:spcPts val="0"/>
              </a:spcBef>
              <a:spcAft>
                <a:spcPts val="0"/>
              </a:spcAft>
              <a:buNone/>
            </a:pPr>
            <a:r>
              <a:rPr lang="en" dirty="0"/>
              <a:t>+ flexibilidad</a:t>
            </a:r>
          </a:p>
          <a:p>
            <a:pPr marL="0" lvl="0" indent="0" algn="ctr" rtl="0">
              <a:spcBef>
                <a:spcPts val="0"/>
              </a:spcBef>
              <a:spcAft>
                <a:spcPts val="0"/>
              </a:spcAft>
              <a:buNone/>
            </a:pPr>
            <a:r>
              <a:rPr lang="en" dirty="0"/>
              <a:t>- Muchos hiperparametros</a:t>
            </a:r>
          </a:p>
        </p:txBody>
      </p:sp>
      <p:cxnSp>
        <p:nvCxnSpPr>
          <p:cNvPr id="241" name="Google Shape;241;p46"/>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197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Redes Neuronales</a:t>
            </a:r>
            <a:endParaRPr dirty="0"/>
          </a:p>
        </p:txBody>
      </p:sp>
      <p:sp>
        <p:nvSpPr>
          <p:cNvPr id="274" name="Google Shape;274;p4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 función de perdida define el comportamiento</a:t>
            </a:r>
            <a:endParaRPr dirty="0"/>
          </a:p>
        </p:txBody>
      </p:sp>
      <p:cxnSp>
        <p:nvCxnSpPr>
          <p:cNvPr id="275" name="Google Shape;275;p49"/>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descr="Imagen en blanco y negro&#10;&#10;Descripción generada automáticamente con confianza baja">
            <a:extLst>
              <a:ext uri="{FF2B5EF4-FFF2-40B4-BE49-F238E27FC236}">
                <a16:creationId xmlns:a16="http://schemas.microsoft.com/office/drawing/2014/main" id="{6A530993-50DE-18E5-5FB7-D9079D22866D}"/>
              </a:ext>
            </a:extLst>
          </p:cNvPr>
          <p:cNvPicPr>
            <a:picLocks noChangeAspect="1"/>
          </p:cNvPicPr>
          <p:nvPr/>
        </p:nvPicPr>
        <p:blipFill>
          <a:blip r:embed="rId2"/>
          <a:stretch>
            <a:fillRect/>
          </a:stretch>
        </p:blipFill>
        <p:spPr>
          <a:xfrm>
            <a:off x="2219325" y="323850"/>
            <a:ext cx="4705350" cy="4495800"/>
          </a:xfrm>
          <a:prstGeom prst="rect">
            <a:avLst/>
          </a:prstGeom>
        </p:spPr>
      </p:pic>
    </p:spTree>
    <p:extLst>
      <p:ext uri="{BB962C8B-B14F-4D97-AF65-F5344CB8AC3E}">
        <p14:creationId xmlns:p14="http://schemas.microsoft.com/office/powerpoint/2010/main" val="78956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AND THE SAME GOES FOR TABLES</a:t>
            </a:r>
            <a:endParaRPr dirty="0"/>
          </a:p>
        </p:txBody>
      </p:sp>
      <p:cxnSp>
        <p:nvCxnSpPr>
          <p:cNvPr id="366" name="Google Shape;366;p5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67" name="Google Shape;367;p52"/>
          <p:cNvGraphicFramePr/>
          <p:nvPr>
            <p:extLst>
              <p:ext uri="{D42A27DB-BD31-4B8C-83A1-F6EECF244321}">
                <p14:modId xmlns:p14="http://schemas.microsoft.com/office/powerpoint/2010/main" val="2497122132"/>
              </p:ext>
            </p:extLst>
          </p:nvPr>
        </p:nvGraphicFramePr>
        <p:xfrm>
          <a:off x="1691400" y="1835325"/>
          <a:ext cx="5761200" cy="2400190"/>
        </p:xfrm>
        <a:graphic>
          <a:graphicData uri="http://schemas.openxmlformats.org/drawingml/2006/table">
            <a:tbl>
              <a:tblPr>
                <a:noFill/>
                <a:tableStyleId>{3635C8FD-F6D8-43F6-96AB-752DE160FCAC}</a:tableStyleId>
              </a:tblPr>
              <a:tblGrid>
                <a:gridCol w="1440300">
                  <a:extLst>
                    <a:ext uri="{9D8B030D-6E8A-4147-A177-3AD203B41FA5}">
                      <a16:colId xmlns:a16="http://schemas.microsoft.com/office/drawing/2014/main" val="20000"/>
                    </a:ext>
                  </a:extLst>
                </a:gridCol>
                <a:gridCol w="1440300">
                  <a:extLst>
                    <a:ext uri="{9D8B030D-6E8A-4147-A177-3AD203B41FA5}">
                      <a16:colId xmlns:a16="http://schemas.microsoft.com/office/drawing/2014/main" val="20001"/>
                    </a:ext>
                  </a:extLst>
                </a:gridCol>
                <a:gridCol w="1440300">
                  <a:extLst>
                    <a:ext uri="{9D8B030D-6E8A-4147-A177-3AD203B41FA5}">
                      <a16:colId xmlns:a16="http://schemas.microsoft.com/office/drawing/2014/main" val="20002"/>
                    </a:ext>
                  </a:extLst>
                </a:gridCol>
                <a:gridCol w="1440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Precisión</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Falsos negativos</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Tiempo (min)</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s-MX" dirty="0">
                          <a:solidFill>
                            <a:schemeClr val="lt1"/>
                          </a:solidFill>
                          <a:latin typeface="Montserrat ExtraBold"/>
                          <a:ea typeface="Montserrat ExtraBold"/>
                          <a:cs typeface="Montserrat ExtraBold"/>
                          <a:sym typeface="Montserrat ExtraBold"/>
                        </a:rPr>
                        <a:t>Red neuronal</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71%</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18%</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+400</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dirty="0">
                          <a:solidFill>
                            <a:schemeClr val="lt1"/>
                          </a:solidFill>
                          <a:latin typeface="Montserrat ExtraBold"/>
                          <a:ea typeface="Montserrat ExtraBold"/>
                          <a:cs typeface="Montserrat ExtraBold"/>
                          <a:sym typeface="Montserrat ExtraBold"/>
                        </a:rPr>
                        <a:t>Rm.Forest</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85%</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6%</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0.38</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s-MX" dirty="0">
                          <a:solidFill>
                            <a:schemeClr val="lt1"/>
                          </a:solidFill>
                          <a:latin typeface="Montserrat ExtraBold"/>
                          <a:ea typeface="Montserrat ExtraBold"/>
                          <a:cs typeface="Montserrat ExtraBold"/>
                          <a:sym typeface="Montserrat ExtraBold"/>
                        </a:rPr>
                        <a:t>PCA</a:t>
                      </a:r>
                      <a:endParaRPr dirty="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82%</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13%</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1.16</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6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Competencia de modelos</a:t>
            </a:r>
            <a:endParaRPr dirty="0"/>
          </a:p>
        </p:txBody>
      </p:sp>
      <p:cxnSp>
        <p:nvCxnSpPr>
          <p:cNvPr id="2053" name="Google Shape;2053;p6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4" name="Google Shape;2054;p60"/>
          <p:cNvSpPr/>
          <p:nvPr/>
        </p:nvSpPr>
        <p:spPr>
          <a:xfrm>
            <a:off x="738332" y="2376151"/>
            <a:ext cx="2201865" cy="218247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txBox="1">
            <a:spLocks noGrp="1"/>
          </p:cNvSpPr>
          <p:nvPr>
            <p:ph type="title" idx="4294967295"/>
          </p:nvPr>
        </p:nvSpPr>
        <p:spPr>
          <a:xfrm>
            <a:off x="668650" y="2889610"/>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solidFill>
                  <a:schemeClr val="accent6"/>
                </a:solidFill>
              </a:rPr>
              <a:t>71%</a:t>
            </a:r>
            <a:endParaRPr sz="5400" dirty="0">
              <a:solidFill>
                <a:schemeClr val="accent6"/>
              </a:solidFill>
            </a:endParaRPr>
          </a:p>
        </p:txBody>
      </p:sp>
      <p:sp>
        <p:nvSpPr>
          <p:cNvPr id="2056" name="Google Shape;2056;p60"/>
          <p:cNvSpPr txBox="1">
            <a:spLocks noGrp="1"/>
          </p:cNvSpPr>
          <p:nvPr>
            <p:ph type="subTitle" idx="4294967295"/>
          </p:nvPr>
        </p:nvSpPr>
        <p:spPr>
          <a:xfrm>
            <a:off x="1037018" y="3720136"/>
            <a:ext cx="15183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accent6"/>
                </a:solidFill>
              </a:rPr>
              <a:t>Red neuronal</a:t>
            </a:r>
            <a:endParaRPr sz="1400" dirty="0">
              <a:solidFill>
                <a:schemeClr val="accent6"/>
              </a:solidFill>
            </a:endParaRPr>
          </a:p>
        </p:txBody>
      </p:sp>
      <p:sp>
        <p:nvSpPr>
          <p:cNvPr id="2057" name="Google Shape;2057;p60"/>
          <p:cNvSpPr/>
          <p:nvPr/>
        </p:nvSpPr>
        <p:spPr>
          <a:xfrm>
            <a:off x="3279750" y="1606525"/>
            <a:ext cx="2584500" cy="258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txBox="1">
            <a:spLocks noGrp="1"/>
          </p:cNvSpPr>
          <p:nvPr>
            <p:ph type="title" idx="4294967295"/>
          </p:nvPr>
        </p:nvSpPr>
        <p:spPr>
          <a:xfrm>
            <a:off x="3279750" y="2158601"/>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solidFill>
                  <a:schemeClr val="accent6"/>
                </a:solidFill>
              </a:rPr>
              <a:t>81%</a:t>
            </a:r>
            <a:endParaRPr sz="4800" dirty="0">
              <a:solidFill>
                <a:schemeClr val="accent6"/>
              </a:solidFill>
            </a:endParaRPr>
          </a:p>
        </p:txBody>
      </p:sp>
      <p:sp>
        <p:nvSpPr>
          <p:cNvPr id="2059" name="Google Shape;2059;p60"/>
          <p:cNvSpPr txBox="1">
            <a:spLocks noGrp="1"/>
          </p:cNvSpPr>
          <p:nvPr>
            <p:ph type="subTitle" idx="4294967295"/>
          </p:nvPr>
        </p:nvSpPr>
        <p:spPr>
          <a:xfrm>
            <a:off x="3662400" y="3005901"/>
            <a:ext cx="18192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accent6"/>
                </a:solidFill>
              </a:rPr>
              <a:t>Random Forest</a:t>
            </a:r>
            <a:endParaRPr sz="1400" dirty="0">
              <a:solidFill>
                <a:schemeClr val="accent6"/>
              </a:solidFill>
            </a:endParaRPr>
          </a:p>
        </p:txBody>
      </p:sp>
      <p:sp>
        <p:nvSpPr>
          <p:cNvPr id="2060" name="Google Shape;2060;p60"/>
          <p:cNvSpPr/>
          <p:nvPr/>
        </p:nvSpPr>
        <p:spPr>
          <a:xfrm>
            <a:off x="6400473" y="1319199"/>
            <a:ext cx="2584499" cy="2584499"/>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txBox="1">
            <a:spLocks noGrp="1"/>
          </p:cNvSpPr>
          <p:nvPr>
            <p:ph type="title" idx="4294967295"/>
          </p:nvPr>
        </p:nvSpPr>
        <p:spPr>
          <a:xfrm>
            <a:off x="6400473" y="2014201"/>
            <a:ext cx="25845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accent6"/>
                </a:solidFill>
              </a:rPr>
              <a:t>82%</a:t>
            </a:r>
            <a:endParaRPr sz="3600" dirty="0">
              <a:solidFill>
                <a:schemeClr val="accent6"/>
              </a:solidFill>
            </a:endParaRPr>
          </a:p>
        </p:txBody>
      </p:sp>
      <p:sp>
        <p:nvSpPr>
          <p:cNvPr id="2062" name="Google Shape;2062;p60"/>
          <p:cNvSpPr txBox="1">
            <a:spLocks noGrp="1"/>
          </p:cNvSpPr>
          <p:nvPr>
            <p:ph type="subTitle" idx="4294967295"/>
          </p:nvPr>
        </p:nvSpPr>
        <p:spPr>
          <a:xfrm>
            <a:off x="6933572" y="2659998"/>
            <a:ext cx="151830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accent6"/>
                </a:solidFill>
              </a:rPr>
              <a:t>PCA</a:t>
            </a:r>
            <a:endParaRPr sz="1400" dirty="0">
              <a:solidFill>
                <a:schemeClr val="accent6"/>
              </a:solidFill>
            </a:endParaRPr>
          </a:p>
        </p:txBody>
      </p:sp>
      <p:cxnSp>
        <p:nvCxnSpPr>
          <p:cNvPr id="2063" name="Google Shape;2063;p60"/>
          <p:cNvCxnSpPr>
            <a:cxnSpLocks/>
            <a:stCxn id="2060" idx="0"/>
          </p:cNvCxnSpPr>
          <p:nvPr/>
        </p:nvCxnSpPr>
        <p:spPr>
          <a:xfrm flipV="1">
            <a:off x="7692723" y="-279606"/>
            <a:ext cx="0" cy="1598805"/>
          </a:xfrm>
          <a:prstGeom prst="straightConnector1">
            <a:avLst/>
          </a:prstGeom>
          <a:noFill/>
          <a:ln w="19050" cap="flat" cmpd="sng">
            <a:solidFill>
              <a:schemeClr val="accent3"/>
            </a:solidFill>
            <a:prstDash val="solid"/>
            <a:round/>
            <a:headEnd type="none" w="med" len="med"/>
            <a:tailEnd type="none" w="med" len="med"/>
          </a:ln>
        </p:spPr>
      </p:cxnSp>
      <p:cxnSp>
        <p:nvCxnSpPr>
          <p:cNvPr id="2064" name="Google Shape;2064;p60"/>
          <p:cNvCxnSpPr>
            <a:stCxn id="2057" idx="4"/>
          </p:cNvCxnSpPr>
          <p:nvPr/>
        </p:nvCxnSpPr>
        <p:spPr>
          <a:xfrm>
            <a:off x="4572000" y="4191025"/>
            <a:ext cx="0" cy="1362000"/>
          </a:xfrm>
          <a:prstGeom prst="straightConnector1">
            <a:avLst/>
          </a:prstGeom>
          <a:noFill/>
          <a:ln w="19050" cap="flat" cmpd="sng">
            <a:solidFill>
              <a:schemeClr val="accent1"/>
            </a:solidFill>
            <a:prstDash val="solid"/>
            <a:round/>
            <a:headEnd type="none" w="med" len="med"/>
            <a:tailEnd type="none" w="med" len="med"/>
          </a:ln>
        </p:spPr>
      </p:cxnSp>
      <p:cxnSp>
        <p:nvCxnSpPr>
          <p:cNvPr id="2065" name="Google Shape;2065;p60"/>
          <p:cNvCxnSpPr>
            <a:cxnSpLocks/>
          </p:cNvCxnSpPr>
          <p:nvPr/>
        </p:nvCxnSpPr>
        <p:spPr>
          <a:xfrm>
            <a:off x="1796172" y="4431157"/>
            <a:ext cx="0" cy="712343"/>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Referencias</a:t>
            </a:r>
            <a:endParaRPr dirty="0"/>
          </a:p>
        </p:txBody>
      </p:sp>
      <p:sp>
        <p:nvSpPr>
          <p:cNvPr id="2191" name="Google Shape;2191;p70"/>
          <p:cNvSpPr txBox="1">
            <a:spLocks noGrp="1"/>
          </p:cNvSpPr>
          <p:nvPr>
            <p:ph type="body" idx="1"/>
          </p:nvPr>
        </p:nvSpPr>
        <p:spPr>
          <a:xfrm>
            <a:off x="347730" y="1017431"/>
            <a:ext cx="7978462" cy="34027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[1] Sapunar, Z. J. (2016). EPIDEMIOLOGÍA DE LA DIABETES MELLITUS EN CHILE. Revista Médica Clínica Las Condes, 27(2), 146–151. https://doi.org/10.1016/j.rmclc.2016.04.003</a:t>
            </a:r>
          </a:p>
          <a:p>
            <a:pPr marL="0" lvl="0" indent="0" algn="l" rtl="0">
              <a:spcBef>
                <a:spcPts val="0"/>
              </a:spcBef>
              <a:spcAft>
                <a:spcPts val="0"/>
              </a:spcAft>
              <a:buNone/>
            </a:pPr>
            <a:endParaRPr lang="en-US" i="1" dirty="0"/>
          </a:p>
          <a:p>
            <a:pPr marL="0" lvl="0" indent="0" algn="l" rtl="0">
              <a:spcBef>
                <a:spcPts val="0"/>
              </a:spcBef>
              <a:spcAft>
                <a:spcPts val="0"/>
              </a:spcAft>
              <a:buNone/>
            </a:pPr>
            <a:r>
              <a:rPr lang="en-US" dirty="0"/>
              <a:t>[2] The Facts, Stats, and Impacts of Diabetes. (2023, April 4). Centers for Disease Control and Prevention. </a:t>
            </a:r>
            <a:r>
              <a:rPr lang="en-US" dirty="0">
                <a:hlinkClick r:id="rId3"/>
              </a:rPr>
              <a:t>https://www.cdc.gov/diabetes/</a:t>
            </a:r>
            <a:endParaRPr lang="en-US" dirty="0"/>
          </a:p>
          <a:p>
            <a:pPr marL="0" lvl="0" indent="0" algn="l" rtl="0">
              <a:spcBef>
                <a:spcPts val="0"/>
              </a:spcBef>
              <a:spcAft>
                <a:spcPts val="0"/>
              </a:spcAft>
              <a:buNone/>
            </a:pPr>
            <a:endParaRPr lang="en-US" dirty="0">
              <a:uFill>
                <a:noFill/>
              </a:uFill>
              <a:hlinkClick r:id="rId4"/>
            </a:endParaRPr>
          </a:p>
          <a:p>
            <a:pPr marL="0" lvl="0" indent="0" algn="l" rtl="0">
              <a:spcBef>
                <a:spcPts val="0"/>
              </a:spcBef>
              <a:spcAft>
                <a:spcPts val="0"/>
              </a:spcAft>
              <a:buNone/>
            </a:pPr>
            <a:r>
              <a:rPr lang="en-US" dirty="0">
                <a:uFill>
                  <a:noFill/>
                </a:uFill>
                <a:hlinkClick r:id="rId4"/>
              </a:rPr>
              <a:t>[3] W. H. Kruskal &amp; W. W. Wallis, “Use of Ranks in One-Criterion Variance Analysis”, Journal of the American Statistical Association, Vol. 47, Issue 260, pp. 583-621, 1952.</a:t>
            </a:r>
          </a:p>
          <a:p>
            <a:pPr marL="0" lvl="0" indent="0" algn="l" rtl="0">
              <a:spcBef>
                <a:spcPts val="0"/>
              </a:spcBef>
              <a:spcAft>
                <a:spcPts val="0"/>
              </a:spcAft>
              <a:buNone/>
            </a:pPr>
            <a:endParaRPr lang="en-US" dirty="0">
              <a:uFill>
                <a:noFill/>
              </a:uFill>
              <a:hlinkClick r:id="rId4"/>
            </a:endParaRPr>
          </a:p>
          <a:p>
            <a:pPr marL="0" lvl="0" indent="0" algn="l" rtl="0">
              <a:spcBef>
                <a:spcPts val="0"/>
              </a:spcBef>
              <a:spcAft>
                <a:spcPts val="0"/>
              </a:spcAft>
              <a:buNone/>
            </a:pPr>
            <a:r>
              <a:rPr lang="en-US" dirty="0">
                <a:uFill>
                  <a:noFill/>
                </a:uFill>
                <a:hlinkClick r:id="rId4"/>
              </a:rPr>
              <a:t>[4] </a:t>
            </a:r>
            <a:r>
              <a:rPr lang="en-US" dirty="0" err="1">
                <a:uFill>
                  <a:noFill/>
                </a:uFill>
                <a:hlinkClick r:id="rId4"/>
              </a:rPr>
              <a:t>Yoo</a:t>
            </a:r>
            <a:r>
              <a:rPr lang="en-US" dirty="0">
                <a:uFill>
                  <a:noFill/>
                </a:uFill>
                <a:hlinkClick r:id="rId4"/>
              </a:rPr>
              <a:t>, B., Nam, H., In Koo Hwang, &amp; Park, Y.-M. (2017). Correlation of Cardiovascular Risk Factors with Central Obesity and Multiple Body Mass Index in Korea. 38(6), 338–338. https://doi.org/10.4082/kjfm.2017.38.6.338</a:t>
            </a:r>
          </a:p>
          <a:p>
            <a:pPr marL="0" lvl="0" indent="0" algn="l" rtl="0">
              <a:spcBef>
                <a:spcPts val="0"/>
              </a:spcBef>
              <a:spcAft>
                <a:spcPts val="0"/>
              </a:spcAft>
              <a:buNone/>
            </a:pPr>
            <a:endParaRPr dirty="0">
              <a:uFill>
                <a:noFill/>
              </a:uFill>
              <a:hlinkClick r:id="rId4"/>
            </a:endParaRP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Referencias</a:t>
            </a:r>
            <a:endParaRPr dirty="0"/>
          </a:p>
        </p:txBody>
      </p:sp>
      <p:sp>
        <p:nvSpPr>
          <p:cNvPr id="2191" name="Google Shape;2191;p70"/>
          <p:cNvSpPr txBox="1">
            <a:spLocks noGrp="1"/>
          </p:cNvSpPr>
          <p:nvPr>
            <p:ph type="body" idx="1"/>
          </p:nvPr>
        </p:nvSpPr>
        <p:spPr>
          <a:xfrm>
            <a:off x="347730" y="1017431"/>
            <a:ext cx="7978462" cy="34027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uFill>
                  <a:noFill/>
                </a:uFill>
                <a:hlinkClick r:id="rId3"/>
              </a:rPr>
              <a:t>[5] Ortiz, J., &amp; Franco Romaní. (2018). Índice triglicéridos/colesterol de alta densidad y perfil lipídico en adolescentes escolares de una región andina del Perú. https://doi.org/10.15381/anales.v79i4.15634</a:t>
            </a:r>
            <a:endParaRPr lang="es-CL" dirty="0">
              <a:uFill>
                <a:noFill/>
              </a:uFill>
              <a:hlinkClick r:id="rId3"/>
            </a:endParaRPr>
          </a:p>
          <a:p>
            <a:pPr marL="0" lvl="0" indent="0" algn="l" rtl="0">
              <a:spcBef>
                <a:spcPts val="0"/>
              </a:spcBef>
              <a:spcAft>
                <a:spcPts val="0"/>
              </a:spcAft>
              <a:buNone/>
            </a:pPr>
            <a:endParaRPr lang="es-CL" dirty="0">
              <a:uFill>
                <a:noFill/>
              </a:uFill>
              <a:hlinkClick r:id="rId3"/>
            </a:endParaRPr>
          </a:p>
          <a:p>
            <a:pPr marL="0" lvl="0" indent="0" algn="l" rtl="0">
              <a:spcBef>
                <a:spcPts val="0"/>
              </a:spcBef>
              <a:spcAft>
                <a:spcPts val="0"/>
              </a:spcAft>
              <a:buNone/>
            </a:pPr>
            <a:r>
              <a:rPr lang="es-CL" dirty="0">
                <a:uFill>
                  <a:noFill/>
                </a:uFill>
                <a:hlinkClick r:id="rId3"/>
              </a:rPr>
              <a:t>‌[6] Índice triglicéridos/HDL-colesterol: en una población de adolescentes sin factores de riesgo cardiovascular. (2020). Alanrevista.org. https://www.alanrevista.org/ediciones/2012/2/art-10/</a:t>
            </a:r>
          </a:p>
          <a:p>
            <a:pPr marL="0" lvl="0" indent="0" algn="l" rtl="0">
              <a:spcBef>
                <a:spcPts val="0"/>
              </a:spcBef>
              <a:spcAft>
                <a:spcPts val="0"/>
              </a:spcAft>
              <a:buNone/>
            </a:pPr>
            <a:endParaRPr lang="es-CL" dirty="0">
              <a:uFill>
                <a:noFill/>
              </a:uFill>
              <a:hlinkClick r:id="rId3"/>
            </a:endParaRPr>
          </a:p>
          <a:p>
            <a:pPr marL="0" lvl="0" indent="0" algn="l" rtl="0">
              <a:spcBef>
                <a:spcPts val="0"/>
              </a:spcBef>
              <a:spcAft>
                <a:spcPts val="0"/>
              </a:spcAft>
              <a:buNone/>
            </a:pPr>
            <a:r>
              <a:rPr lang="es-CL" dirty="0">
                <a:uFill>
                  <a:noFill/>
                </a:uFill>
                <a:hlinkClick r:id="rId3"/>
              </a:rPr>
              <a:t>‌[7] </a:t>
            </a:r>
            <a:r>
              <a:rPr lang="es-CL" dirty="0" err="1">
                <a:uFill>
                  <a:noFill/>
                </a:uFill>
                <a:hlinkClick r:id="rId3"/>
              </a:rPr>
              <a:t>Sujatha</a:t>
            </a:r>
            <a:r>
              <a:rPr lang="es-CL" dirty="0">
                <a:uFill>
                  <a:noFill/>
                </a:uFill>
                <a:hlinkClick r:id="rId3"/>
              </a:rPr>
              <a:t>, R., &amp; </a:t>
            </a:r>
            <a:r>
              <a:rPr lang="es-CL" dirty="0" err="1">
                <a:uFill>
                  <a:noFill/>
                </a:uFill>
                <a:hlinkClick r:id="rId3"/>
              </a:rPr>
              <a:t>Kavitha</a:t>
            </a:r>
            <a:r>
              <a:rPr lang="es-CL" dirty="0">
                <a:uFill>
                  <a:noFill/>
                </a:uFill>
                <a:hlinkClick r:id="rId3"/>
              </a:rPr>
              <a:t>, S. (2017). </a:t>
            </a:r>
            <a:r>
              <a:rPr lang="es-CL" dirty="0" err="1">
                <a:uFill>
                  <a:noFill/>
                </a:uFill>
                <a:hlinkClick r:id="rId3"/>
              </a:rPr>
              <a:t>Atherogenic</a:t>
            </a:r>
            <a:r>
              <a:rPr lang="es-CL" dirty="0">
                <a:uFill>
                  <a:noFill/>
                </a:uFill>
                <a:hlinkClick r:id="rId3"/>
              </a:rPr>
              <a:t> </a:t>
            </a:r>
            <a:r>
              <a:rPr lang="es-CL" dirty="0" err="1">
                <a:uFill>
                  <a:noFill/>
                </a:uFill>
                <a:hlinkClick r:id="rId3"/>
              </a:rPr>
              <a:t>indices</a:t>
            </a:r>
            <a:r>
              <a:rPr lang="es-CL" dirty="0">
                <a:uFill>
                  <a:noFill/>
                </a:uFill>
                <a:hlinkClick r:id="rId3"/>
              </a:rPr>
              <a:t> in </a:t>
            </a:r>
            <a:r>
              <a:rPr lang="es-CL" dirty="0" err="1">
                <a:uFill>
                  <a:noFill/>
                </a:uFill>
                <a:hlinkClick r:id="rId3"/>
              </a:rPr>
              <a:t>stroke</a:t>
            </a:r>
            <a:r>
              <a:rPr lang="es-CL" dirty="0">
                <a:uFill>
                  <a:noFill/>
                </a:uFill>
                <a:hlinkClick r:id="rId3"/>
              </a:rPr>
              <a:t> </a:t>
            </a:r>
            <a:r>
              <a:rPr lang="es-CL" dirty="0" err="1">
                <a:uFill>
                  <a:noFill/>
                </a:uFill>
                <a:hlinkClick r:id="rId3"/>
              </a:rPr>
              <a:t>patients</a:t>
            </a:r>
            <a:r>
              <a:rPr lang="es-CL" dirty="0">
                <a:uFill>
                  <a:noFill/>
                </a:uFill>
                <a:hlinkClick r:id="rId3"/>
              </a:rPr>
              <a:t>: A retrospective </a:t>
            </a:r>
            <a:r>
              <a:rPr lang="es-CL" dirty="0" err="1">
                <a:uFill>
                  <a:noFill/>
                </a:uFill>
                <a:hlinkClick r:id="rId3"/>
              </a:rPr>
              <a:t>study</a:t>
            </a:r>
            <a:r>
              <a:rPr lang="es-CL" dirty="0">
                <a:uFill>
                  <a:noFill/>
                </a:uFill>
                <a:hlinkClick r:id="rId3"/>
              </a:rPr>
              <a:t>. </a:t>
            </a:r>
            <a:r>
              <a:rPr lang="es-CL" dirty="0" err="1">
                <a:uFill>
                  <a:noFill/>
                </a:uFill>
                <a:hlinkClick r:id="rId3"/>
              </a:rPr>
              <a:t>Iranian</a:t>
            </a:r>
            <a:r>
              <a:rPr lang="es-CL" dirty="0">
                <a:uFill>
                  <a:noFill/>
                </a:uFill>
                <a:hlinkClick r:id="rId3"/>
              </a:rPr>
              <a:t> </a:t>
            </a:r>
            <a:r>
              <a:rPr lang="es-CL" dirty="0" err="1">
                <a:uFill>
                  <a:noFill/>
                </a:uFill>
                <a:hlinkClick r:id="rId3"/>
              </a:rPr>
              <a:t>Journal</a:t>
            </a:r>
            <a:r>
              <a:rPr lang="es-CL" dirty="0">
                <a:uFill>
                  <a:noFill/>
                </a:uFill>
                <a:hlinkClick r:id="rId3"/>
              </a:rPr>
              <a:t> </a:t>
            </a:r>
            <a:r>
              <a:rPr lang="es-CL" dirty="0" err="1">
                <a:uFill>
                  <a:noFill/>
                </a:uFill>
                <a:hlinkClick r:id="rId3"/>
              </a:rPr>
              <a:t>of</a:t>
            </a:r>
            <a:r>
              <a:rPr lang="es-CL" dirty="0">
                <a:uFill>
                  <a:noFill/>
                </a:uFill>
                <a:hlinkClick r:id="rId3"/>
              </a:rPr>
              <a:t> </a:t>
            </a:r>
            <a:r>
              <a:rPr lang="es-CL" dirty="0" err="1">
                <a:uFill>
                  <a:noFill/>
                </a:uFill>
                <a:hlinkClick r:id="rId3"/>
              </a:rPr>
              <a:t>Neurology</a:t>
            </a:r>
            <a:r>
              <a:rPr lang="es-CL" dirty="0">
                <a:uFill>
                  <a:noFill/>
                </a:uFill>
                <a:hlinkClick r:id="rId3"/>
              </a:rPr>
              <a:t>, 16(2), 78–82. https://www.ncbi.nlm.nih.gov/pmc/articles/PMC5526781/</a:t>
            </a:r>
          </a:p>
          <a:p>
            <a:pPr marL="0" lvl="0" indent="0" algn="l" rtl="0">
              <a:spcBef>
                <a:spcPts val="0"/>
              </a:spcBef>
              <a:spcAft>
                <a:spcPts val="0"/>
              </a:spcAft>
              <a:buNone/>
            </a:pPr>
            <a:endParaRPr lang="es-CL" dirty="0">
              <a:uFill>
                <a:noFill/>
              </a:uFill>
              <a:hlinkClick r:id="rId3"/>
            </a:endParaRPr>
          </a:p>
          <a:p>
            <a:pPr marL="0" lvl="0" indent="0" algn="l" rtl="0">
              <a:spcBef>
                <a:spcPts val="0"/>
              </a:spcBef>
              <a:spcAft>
                <a:spcPts val="0"/>
              </a:spcAft>
              <a:buNone/>
            </a:pPr>
            <a:r>
              <a:rPr lang="es-CL" dirty="0">
                <a:uFill>
                  <a:noFill/>
                </a:uFill>
                <a:hlinkClick r:id="rId3"/>
              </a:rPr>
              <a:t>‌[8] N Fernando Carrasco, </a:t>
            </a:r>
            <a:r>
              <a:rPr lang="es-CL" dirty="0" err="1">
                <a:uFill>
                  <a:noFill/>
                </a:uFill>
                <a:hlinkClick r:id="rId3"/>
              </a:rPr>
              <a:t>Galgani</a:t>
            </a:r>
            <a:r>
              <a:rPr lang="es-CL" dirty="0">
                <a:uFill>
                  <a:noFill/>
                </a:uFill>
                <a:hlinkClick r:id="rId3"/>
              </a:rPr>
              <a:t>, E., &amp; J. Marcela Reyes. (2013). Síndrome de resistencia a la insulina. estudio y manejo. 24(5), 827–837. https://doi.org/10.1016/s0716-8640(13)70230-x</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32750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4572000" y="2073498"/>
            <a:ext cx="3943701" cy="16420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Introducción:</a:t>
            </a:r>
            <a:br>
              <a:rPr lang="en" sz="3200" dirty="0"/>
            </a:br>
            <a:r>
              <a:rPr lang="en" sz="3200" dirty="0"/>
              <a:t>Diabetes Tipo 2</a:t>
            </a:r>
            <a:endParaRPr sz="3200" dirty="0"/>
          </a:p>
        </p:txBody>
      </p:sp>
      <p:cxnSp>
        <p:nvCxnSpPr>
          <p:cNvPr id="267" name="Google Shape;267;p48"/>
          <p:cNvCxnSpPr/>
          <p:nvPr/>
        </p:nvCxnSpPr>
        <p:spPr>
          <a:xfrm>
            <a:off x="4491055" y="1476900"/>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30" name="Picture 6" descr="Gratis Fotos de stock gratuitas de caramelos, chucherías, colorido Foto de stock">
            <a:extLst>
              <a:ext uri="{FF2B5EF4-FFF2-40B4-BE49-F238E27FC236}">
                <a16:creationId xmlns:a16="http://schemas.microsoft.com/office/drawing/2014/main" id="{FA8A09CF-009C-8600-16E7-3BE4D6AA1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076163" cy="5143500"/>
          </a:xfrm>
          <a:prstGeom prst="flowChartDelay">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Referencias</a:t>
            </a:r>
            <a:endParaRPr dirty="0"/>
          </a:p>
        </p:txBody>
      </p:sp>
      <p:sp>
        <p:nvSpPr>
          <p:cNvPr id="2191" name="Google Shape;2191;p70"/>
          <p:cNvSpPr txBox="1">
            <a:spLocks noGrp="1"/>
          </p:cNvSpPr>
          <p:nvPr>
            <p:ph type="body" idx="1"/>
          </p:nvPr>
        </p:nvSpPr>
        <p:spPr>
          <a:xfrm>
            <a:off x="347730" y="1017431"/>
            <a:ext cx="7978462" cy="34027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uFill>
                  <a:noFill/>
                </a:uFill>
                <a:hlinkClick r:id="rId3"/>
              </a:rPr>
              <a:t>‌[9] Bonora, E., </a:t>
            </a:r>
            <a:r>
              <a:rPr lang="es-MX" dirty="0" err="1">
                <a:uFill>
                  <a:noFill/>
                </a:uFill>
                <a:hlinkClick r:id="rId3"/>
              </a:rPr>
              <a:t>Kiechl</a:t>
            </a:r>
            <a:r>
              <a:rPr lang="es-MX" dirty="0">
                <a:uFill>
                  <a:noFill/>
                </a:uFill>
                <a:hlinkClick r:id="rId3"/>
              </a:rPr>
              <a:t>, S., Johann </a:t>
            </a:r>
            <a:r>
              <a:rPr lang="es-MX" dirty="0" err="1">
                <a:uFill>
                  <a:noFill/>
                </a:uFill>
                <a:hlinkClick r:id="rId3"/>
              </a:rPr>
              <a:t>Willeit</a:t>
            </a:r>
            <a:r>
              <a:rPr lang="es-MX" dirty="0">
                <a:uFill>
                  <a:noFill/>
                </a:uFill>
                <a:hlinkClick r:id="rId3"/>
              </a:rPr>
              <a:t>, Friedrich </a:t>
            </a:r>
            <a:r>
              <a:rPr lang="es-MX" dirty="0" err="1">
                <a:uFill>
                  <a:noFill/>
                </a:uFill>
                <a:hlinkClick r:id="rId3"/>
              </a:rPr>
              <a:t>Oberhollenzer</a:t>
            </a:r>
            <a:r>
              <a:rPr lang="es-MX" dirty="0">
                <a:uFill>
                  <a:noFill/>
                </a:uFill>
                <a:hlinkClick r:id="rId3"/>
              </a:rPr>
              <a:t>, </a:t>
            </a:r>
            <a:r>
              <a:rPr lang="es-MX" dirty="0" err="1">
                <a:uFill>
                  <a:noFill/>
                </a:uFill>
                <a:hlinkClick r:id="rId3"/>
              </a:rPr>
              <a:t>Egger</a:t>
            </a:r>
            <a:r>
              <a:rPr lang="es-MX" dirty="0">
                <a:uFill>
                  <a:noFill/>
                </a:uFill>
                <a:hlinkClick r:id="rId3"/>
              </a:rPr>
              <a:t>, G., </a:t>
            </a:r>
            <a:r>
              <a:rPr lang="es-MX" dirty="0" err="1">
                <a:uFill>
                  <a:noFill/>
                </a:uFill>
                <a:hlinkClick r:id="rId3"/>
              </a:rPr>
              <a:t>Targher</a:t>
            </a:r>
            <a:r>
              <a:rPr lang="es-MX" dirty="0">
                <a:uFill>
                  <a:noFill/>
                </a:uFill>
                <a:hlinkClick r:id="rId3"/>
              </a:rPr>
              <a:t>, G., </a:t>
            </a:r>
            <a:r>
              <a:rPr lang="es-MX" dirty="0" err="1">
                <a:uFill>
                  <a:noFill/>
                </a:uFill>
                <a:hlinkClick r:id="rId3"/>
              </a:rPr>
              <a:t>Alberiche</a:t>
            </a:r>
            <a:r>
              <a:rPr lang="es-MX" dirty="0">
                <a:uFill>
                  <a:noFill/>
                </a:uFill>
                <a:hlinkClick r:id="rId3"/>
              </a:rPr>
              <a:t>, M., </a:t>
            </a:r>
            <a:r>
              <a:rPr lang="es-MX" dirty="0" err="1">
                <a:uFill>
                  <a:noFill/>
                </a:uFill>
                <a:hlinkClick r:id="rId3"/>
              </a:rPr>
              <a:t>Bonadonna</a:t>
            </a:r>
            <a:r>
              <a:rPr lang="es-MX" dirty="0">
                <a:uFill>
                  <a:noFill/>
                </a:uFill>
                <a:hlinkClick r:id="rId3"/>
              </a:rPr>
              <a:t>, R. C., &amp; </a:t>
            </a:r>
            <a:r>
              <a:rPr lang="es-MX" dirty="0" err="1">
                <a:uFill>
                  <a:noFill/>
                </a:uFill>
                <a:hlinkClick r:id="rId3"/>
              </a:rPr>
              <a:t>Muggeo</a:t>
            </a:r>
            <a:r>
              <a:rPr lang="es-MX" dirty="0">
                <a:uFill>
                  <a:noFill/>
                </a:uFill>
                <a:hlinkClick r:id="rId3"/>
              </a:rPr>
              <a:t>, M. (1998). </a:t>
            </a:r>
            <a:r>
              <a:rPr lang="es-MX" dirty="0" err="1">
                <a:uFill>
                  <a:noFill/>
                </a:uFill>
                <a:hlinkClick r:id="rId3"/>
              </a:rPr>
              <a:t>Prevalence</a:t>
            </a:r>
            <a:r>
              <a:rPr lang="es-MX" dirty="0">
                <a:uFill>
                  <a:noFill/>
                </a:uFill>
                <a:hlinkClick r:id="rId3"/>
              </a:rPr>
              <a:t> </a:t>
            </a:r>
            <a:r>
              <a:rPr lang="es-MX" dirty="0" err="1">
                <a:uFill>
                  <a:noFill/>
                </a:uFill>
                <a:hlinkClick r:id="rId3"/>
              </a:rPr>
              <a:t>of</a:t>
            </a:r>
            <a:r>
              <a:rPr lang="es-MX" dirty="0">
                <a:uFill>
                  <a:noFill/>
                </a:uFill>
                <a:hlinkClick r:id="rId3"/>
              </a:rPr>
              <a:t> </a:t>
            </a:r>
            <a:r>
              <a:rPr lang="es-MX" dirty="0" err="1">
                <a:uFill>
                  <a:noFill/>
                </a:uFill>
                <a:hlinkClick r:id="rId3"/>
              </a:rPr>
              <a:t>insulin</a:t>
            </a:r>
            <a:r>
              <a:rPr lang="es-MX" dirty="0">
                <a:uFill>
                  <a:noFill/>
                </a:uFill>
                <a:hlinkClick r:id="rId3"/>
              </a:rPr>
              <a:t> </a:t>
            </a:r>
            <a:r>
              <a:rPr lang="es-MX" dirty="0" err="1">
                <a:uFill>
                  <a:noFill/>
                </a:uFill>
                <a:hlinkClick r:id="rId3"/>
              </a:rPr>
              <a:t>resistance</a:t>
            </a:r>
            <a:r>
              <a:rPr lang="es-MX" dirty="0">
                <a:uFill>
                  <a:noFill/>
                </a:uFill>
                <a:hlinkClick r:id="rId3"/>
              </a:rPr>
              <a:t> in </a:t>
            </a:r>
            <a:r>
              <a:rPr lang="es-MX" dirty="0" err="1">
                <a:uFill>
                  <a:noFill/>
                </a:uFill>
                <a:hlinkClick r:id="rId3"/>
              </a:rPr>
              <a:t>metabolic</a:t>
            </a:r>
            <a:r>
              <a:rPr lang="es-MX" dirty="0">
                <a:uFill>
                  <a:noFill/>
                </a:uFill>
                <a:hlinkClick r:id="rId3"/>
              </a:rPr>
              <a:t> </a:t>
            </a:r>
            <a:r>
              <a:rPr lang="es-MX" dirty="0" err="1">
                <a:uFill>
                  <a:noFill/>
                </a:uFill>
                <a:hlinkClick r:id="rId3"/>
              </a:rPr>
              <a:t>disorders</a:t>
            </a:r>
            <a:r>
              <a:rPr lang="es-MX" dirty="0">
                <a:uFill>
                  <a:noFill/>
                </a:uFill>
                <a:hlinkClick r:id="rId3"/>
              </a:rPr>
              <a:t>: </a:t>
            </a:r>
            <a:r>
              <a:rPr lang="es-MX" dirty="0" err="1">
                <a:uFill>
                  <a:noFill/>
                </a:uFill>
                <a:hlinkClick r:id="rId3"/>
              </a:rPr>
              <a:t>the</a:t>
            </a:r>
            <a:r>
              <a:rPr lang="es-MX" dirty="0">
                <a:uFill>
                  <a:noFill/>
                </a:uFill>
                <a:hlinkClick r:id="rId3"/>
              </a:rPr>
              <a:t> </a:t>
            </a:r>
            <a:r>
              <a:rPr lang="es-MX" dirty="0" err="1">
                <a:uFill>
                  <a:noFill/>
                </a:uFill>
                <a:hlinkClick r:id="rId3"/>
              </a:rPr>
              <a:t>Bruneck</a:t>
            </a:r>
            <a:r>
              <a:rPr lang="es-MX" dirty="0">
                <a:uFill>
                  <a:noFill/>
                </a:uFill>
                <a:hlinkClick r:id="rId3"/>
              </a:rPr>
              <a:t> </a:t>
            </a:r>
            <a:r>
              <a:rPr lang="es-MX" dirty="0" err="1">
                <a:uFill>
                  <a:noFill/>
                </a:uFill>
                <a:hlinkClick r:id="rId3"/>
              </a:rPr>
              <a:t>Study</a:t>
            </a:r>
            <a:r>
              <a:rPr lang="es-MX" dirty="0">
                <a:uFill>
                  <a:noFill/>
                </a:uFill>
                <a:hlinkClick r:id="rId3"/>
              </a:rPr>
              <a:t>. 47(10), 1643–1649. https://doi.org/10.2337/diabetes.47.10.1643</a:t>
            </a:r>
          </a:p>
          <a:p>
            <a:pPr marL="0" lvl="0" indent="0" algn="l" rtl="0">
              <a:spcBef>
                <a:spcPts val="0"/>
              </a:spcBef>
              <a:spcAft>
                <a:spcPts val="0"/>
              </a:spcAft>
              <a:buNone/>
            </a:pPr>
            <a:endParaRPr lang="es-MX" dirty="0">
              <a:uFill>
                <a:noFill/>
              </a:uFill>
              <a:hlinkClick r:id="rId3"/>
            </a:endParaRPr>
          </a:p>
          <a:p>
            <a:pPr marL="0" lvl="0" indent="0" algn="l" rtl="0">
              <a:spcBef>
                <a:spcPts val="0"/>
              </a:spcBef>
              <a:spcAft>
                <a:spcPts val="0"/>
              </a:spcAft>
              <a:buNone/>
            </a:pPr>
            <a:r>
              <a:rPr lang="es-MX" dirty="0">
                <a:uFill>
                  <a:noFill/>
                </a:uFill>
                <a:hlinkClick r:id="rId3"/>
              </a:rPr>
              <a:t>‌[10] Baco, F. (</a:t>
            </a:r>
            <a:r>
              <a:rPr lang="es-MX" dirty="0" err="1">
                <a:uFill>
                  <a:noFill/>
                </a:uFill>
                <a:hlinkClick r:id="rId3"/>
              </a:rPr>
              <a:t>n.d</a:t>
            </a:r>
            <a:r>
              <a:rPr lang="es-MX" dirty="0">
                <a:uFill>
                  <a:noFill/>
                </a:uFill>
                <a:hlinkClick r:id="rId3"/>
              </a:rPr>
              <a:t>.). Hemoglobina glucosilada o Hb A1c. https://www.galenusrevista.com/IMG/pdf/Hemoglobina.pdf</a:t>
            </a:r>
          </a:p>
          <a:p>
            <a:pPr marL="0" lvl="0" indent="0" algn="l" rtl="0">
              <a:spcBef>
                <a:spcPts val="0"/>
              </a:spcBef>
              <a:spcAft>
                <a:spcPts val="0"/>
              </a:spcAft>
              <a:buNone/>
            </a:pPr>
            <a:endParaRPr lang="es-MX" dirty="0">
              <a:uFill>
                <a:noFill/>
              </a:uFill>
              <a:hlinkClick r:id="rId3"/>
            </a:endParaRPr>
          </a:p>
          <a:p>
            <a:pPr marL="0" lvl="0" indent="0" algn="l" rtl="0">
              <a:spcBef>
                <a:spcPts val="0"/>
              </a:spcBef>
              <a:spcAft>
                <a:spcPts val="0"/>
              </a:spcAft>
              <a:buNone/>
            </a:pPr>
            <a:r>
              <a:rPr lang="es-MX" dirty="0">
                <a:uFill>
                  <a:noFill/>
                </a:uFill>
                <a:hlinkClick r:id="rId3"/>
              </a:rPr>
              <a:t>‌[11] Guía Clínica 2010 Diabetes Mellitus tipo 2. (</a:t>
            </a:r>
            <a:r>
              <a:rPr lang="es-MX" dirty="0" err="1">
                <a:uFill>
                  <a:noFill/>
                </a:uFill>
                <a:hlinkClick r:id="rId3"/>
              </a:rPr>
              <a:t>n.d</a:t>
            </a:r>
            <a:r>
              <a:rPr lang="es-MX" dirty="0">
                <a:uFill>
                  <a:noFill/>
                </a:uFill>
                <a:hlinkClick r:id="rId3"/>
              </a:rPr>
              <a:t>.). https://www.minsal.cl/portal/url/item/72213ed52c3e23d1e04001011f011398.pdf</a:t>
            </a:r>
          </a:p>
          <a:p>
            <a:pPr marL="0" lvl="0" indent="0" algn="l" rtl="0">
              <a:spcBef>
                <a:spcPts val="0"/>
              </a:spcBef>
              <a:spcAft>
                <a:spcPts val="0"/>
              </a:spcAft>
              <a:buNone/>
            </a:pPr>
            <a:endParaRPr lang="es-MX" dirty="0">
              <a:uFill>
                <a:noFill/>
              </a:uFill>
              <a:hlinkClick r:id="rId3"/>
            </a:endParaRPr>
          </a:p>
          <a:p>
            <a:pPr marL="0" lvl="0" indent="0" algn="l" rtl="0">
              <a:spcBef>
                <a:spcPts val="0"/>
              </a:spcBef>
              <a:spcAft>
                <a:spcPts val="0"/>
              </a:spcAft>
              <a:buNone/>
            </a:pPr>
            <a:r>
              <a:rPr lang="es-MX" dirty="0">
                <a:uFill>
                  <a:noFill/>
                </a:uFill>
                <a:hlinkClick r:id="rId3"/>
              </a:rPr>
              <a:t>[12] Algoritmo diagnóstico de la diabetes mellitus tipo 2. (2023). Elsevier.es. https://www.elsevier.es/es-revista-endocrinologia-nutricion-12-pdf-13098543</a:t>
            </a:r>
            <a:endParaRPr lang="es-CL" dirty="0">
              <a:uFill>
                <a:noFill/>
              </a:uFill>
              <a:hlinkClick r:id="rId3"/>
            </a:endParaRP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02640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Referencias</a:t>
            </a:r>
            <a:endParaRPr dirty="0"/>
          </a:p>
        </p:txBody>
      </p:sp>
      <p:sp>
        <p:nvSpPr>
          <p:cNvPr id="2191" name="Google Shape;2191;p70"/>
          <p:cNvSpPr txBox="1">
            <a:spLocks noGrp="1"/>
          </p:cNvSpPr>
          <p:nvPr>
            <p:ph type="body" idx="1"/>
          </p:nvPr>
        </p:nvSpPr>
        <p:spPr>
          <a:xfrm>
            <a:off x="347730" y="1017431"/>
            <a:ext cx="7978462" cy="34027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uFill>
                  <a:noFill/>
                </a:uFill>
                <a:hlinkClick r:id="rId3"/>
              </a:rPr>
              <a:t> [13] www.ilogica.cl, I. (2018, May 8). Prevención de Diabetes Mellitus Tipo 2, detección y manejo inicial de prediabetes. Escuela de Medicina. https://medicina.uc.cl/publicacion/prevencion-diabetes-mellitus-tipo-2-deteccion-manejo-inicial-prediabetes/</a:t>
            </a:r>
          </a:p>
          <a:p>
            <a:pPr marL="0" lvl="0" indent="0" algn="l" rtl="0">
              <a:spcBef>
                <a:spcPts val="0"/>
              </a:spcBef>
              <a:spcAft>
                <a:spcPts val="0"/>
              </a:spcAft>
              <a:buNone/>
            </a:pPr>
            <a:endParaRPr lang="es-MX" dirty="0">
              <a:uFill>
                <a:noFill/>
              </a:uFill>
              <a:hlinkClick r:id="rId3"/>
            </a:endParaRPr>
          </a:p>
          <a:p>
            <a:pPr marL="0" lvl="0" indent="0" algn="l" rtl="0">
              <a:spcBef>
                <a:spcPts val="0"/>
              </a:spcBef>
              <a:spcAft>
                <a:spcPts val="0"/>
              </a:spcAft>
              <a:buNone/>
            </a:pPr>
            <a:r>
              <a:rPr lang="es-MX" dirty="0">
                <a:uFill>
                  <a:noFill/>
                </a:uFill>
                <a:hlinkClick r:id="rId3"/>
              </a:rPr>
              <a:t>‌ [14] ALAD. (</a:t>
            </a:r>
            <a:r>
              <a:rPr lang="es-MX" dirty="0" err="1">
                <a:uFill>
                  <a:noFill/>
                </a:uFill>
                <a:hlinkClick r:id="rId3"/>
              </a:rPr>
              <a:t>n.d</a:t>
            </a:r>
            <a:r>
              <a:rPr lang="es-MX" dirty="0">
                <a:uFill>
                  <a:noFill/>
                </a:uFill>
                <a:hlinkClick r:id="rId3"/>
              </a:rPr>
              <a:t>.). https://www.revistaalad.com/guias/5600AX191_guias_alad_2019.pdf</a:t>
            </a:r>
          </a:p>
          <a:p>
            <a:pPr marL="0" lvl="0" indent="0" algn="l" rtl="0">
              <a:spcBef>
                <a:spcPts val="0"/>
              </a:spcBef>
              <a:spcAft>
                <a:spcPts val="0"/>
              </a:spcAft>
              <a:buNone/>
            </a:pPr>
            <a:endParaRPr lang="es-MX" dirty="0">
              <a:uFill>
                <a:noFill/>
              </a:uFill>
              <a:hlinkClick r:id="rId3"/>
            </a:endParaRPr>
          </a:p>
          <a:p>
            <a:pPr marL="0" lvl="0" indent="0" algn="l" rtl="0">
              <a:spcBef>
                <a:spcPts val="0"/>
              </a:spcBef>
              <a:spcAft>
                <a:spcPts val="0"/>
              </a:spcAft>
              <a:buNone/>
            </a:pPr>
            <a:r>
              <a:rPr lang="es-MX" dirty="0">
                <a:uFill>
                  <a:noFill/>
                </a:uFill>
                <a:hlinkClick r:id="rId3"/>
              </a:rPr>
              <a:t>[15] Insulina </a:t>
            </a:r>
            <a:r>
              <a:rPr lang="es-MX" dirty="0" err="1">
                <a:uFill>
                  <a:noFill/>
                </a:uFill>
                <a:hlinkClick r:id="rId3"/>
              </a:rPr>
              <a:t>Insulina</a:t>
            </a:r>
            <a:r>
              <a:rPr lang="es-MX" dirty="0">
                <a:uFill>
                  <a:noFill/>
                </a:uFill>
                <a:hlinkClick r:id="rId3"/>
              </a:rPr>
              <a:t> (CLIA) Información para pedidos Uso previsto. (</a:t>
            </a:r>
            <a:r>
              <a:rPr lang="es-MX" dirty="0" err="1">
                <a:uFill>
                  <a:noFill/>
                </a:uFill>
                <a:hlinkClick r:id="rId3"/>
              </a:rPr>
              <a:t>n.d</a:t>
            </a:r>
            <a:r>
              <a:rPr lang="es-MX" dirty="0">
                <a:uFill>
                  <a:noFill/>
                </a:uFill>
                <a:hlinkClick r:id="rId3"/>
              </a:rPr>
              <a:t>.). https://desego.com/wp-content/uploads/2021/06/Reactivo-Insulin-2X-50.pdf</a:t>
            </a:r>
            <a:endParaRPr lang="es-CL" dirty="0">
              <a:uFill>
                <a:noFill/>
              </a:uFill>
              <a:hlinkClick r:id="rId3"/>
            </a:endParaRP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14397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C21CF7CD-EBC8-11C6-F17F-E245EF60FD5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2520" b="15493"/>
          <a:stretch/>
        </p:blipFill>
        <p:spPr>
          <a:xfrm>
            <a:off x="652878" y="215153"/>
            <a:ext cx="7718442" cy="4641155"/>
          </a:xfrm>
          <a:prstGeom prst="rect">
            <a:avLst/>
          </a:prstGeom>
        </p:spPr>
      </p:pic>
    </p:spTree>
    <p:extLst>
      <p:ext uri="{BB962C8B-B14F-4D97-AF65-F5344CB8AC3E}">
        <p14:creationId xmlns:p14="http://schemas.microsoft.com/office/powerpoint/2010/main" val="4174663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87EEE0-6357-EAE4-B4D8-2797FAEA8AE6}"/>
              </a:ext>
            </a:extLst>
          </p:cNvPr>
          <p:cNvSpPr>
            <a:spLocks noGrp="1"/>
          </p:cNvSpPr>
          <p:nvPr>
            <p:ph type="title"/>
          </p:nvPr>
        </p:nvSpPr>
        <p:spPr>
          <a:xfrm>
            <a:off x="4245628" y="2015544"/>
            <a:ext cx="4743826" cy="1761006"/>
          </a:xfrm>
        </p:spPr>
        <p:txBody>
          <a:bodyPr/>
          <a:lstStyle/>
          <a:p>
            <a:r>
              <a:rPr lang="es-MX" dirty="0"/>
              <a:t>Presupuesto nacional de salud de Chile </a:t>
            </a:r>
            <a:endParaRPr lang="es-CL" dirty="0"/>
          </a:p>
        </p:txBody>
      </p:sp>
      <p:sp>
        <p:nvSpPr>
          <p:cNvPr id="3" name="Título 2">
            <a:extLst>
              <a:ext uri="{FF2B5EF4-FFF2-40B4-BE49-F238E27FC236}">
                <a16:creationId xmlns:a16="http://schemas.microsoft.com/office/drawing/2014/main" id="{56D6D3F8-3BF6-B37B-6D2D-499469BF60F4}"/>
              </a:ext>
            </a:extLst>
          </p:cNvPr>
          <p:cNvSpPr>
            <a:spLocks noGrp="1"/>
          </p:cNvSpPr>
          <p:nvPr>
            <p:ph type="title" idx="2"/>
          </p:nvPr>
        </p:nvSpPr>
        <p:spPr>
          <a:xfrm>
            <a:off x="0" y="2430297"/>
            <a:ext cx="3845701" cy="931500"/>
          </a:xfrm>
        </p:spPr>
        <p:txBody>
          <a:bodyPr/>
          <a:lstStyle/>
          <a:p>
            <a:r>
              <a:rPr lang="es-MX" sz="8800" dirty="0"/>
              <a:t>10.2%</a:t>
            </a:r>
            <a:endParaRPr lang="es-CL" sz="8800" dirty="0"/>
          </a:p>
        </p:txBody>
      </p:sp>
      <p:sp>
        <p:nvSpPr>
          <p:cNvPr id="4" name="Subtítulo 3">
            <a:extLst>
              <a:ext uri="{FF2B5EF4-FFF2-40B4-BE49-F238E27FC236}">
                <a16:creationId xmlns:a16="http://schemas.microsoft.com/office/drawing/2014/main" id="{516121CE-CE3A-0A0A-7AE1-DDC8001572E0}"/>
              </a:ext>
            </a:extLst>
          </p:cNvPr>
          <p:cNvSpPr>
            <a:spLocks noGrp="1"/>
          </p:cNvSpPr>
          <p:nvPr>
            <p:ph type="subTitle" idx="1"/>
          </p:nvPr>
        </p:nvSpPr>
        <p:spPr>
          <a:xfrm>
            <a:off x="67614" y="4270515"/>
            <a:ext cx="9008772" cy="803761"/>
          </a:xfrm>
        </p:spPr>
        <p:txBody>
          <a:bodyPr/>
          <a:lstStyle/>
          <a:p>
            <a:pPr indent="-457200">
              <a:lnSpc>
                <a:spcPct val="200000"/>
              </a:lnSpc>
            </a:pPr>
            <a:r>
              <a:rPr lang="es-MX" sz="1200" dirty="0">
                <a:effectLst/>
                <a:latin typeface="Times New Roman" panose="02020603050405020304" pitchFamily="18" charset="0"/>
              </a:rPr>
              <a:t>[1] Sapunar, Z. J. (2016). </a:t>
            </a:r>
          </a:p>
        </p:txBody>
      </p:sp>
    </p:spTree>
    <p:extLst>
      <p:ext uri="{BB962C8B-B14F-4D97-AF65-F5344CB8AC3E}">
        <p14:creationId xmlns:p14="http://schemas.microsoft.com/office/powerpoint/2010/main" val="3408288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2571750"/>
            <a:ext cx="3288513" cy="120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Diagnostico oportuno</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08" name="Google Shape;208;p43"/>
          <p:cNvSpPr txBox="1">
            <a:spLocks noGrp="1"/>
          </p:cNvSpPr>
          <p:nvPr>
            <p:ph type="subTitle" idx="1"/>
          </p:nvPr>
        </p:nvSpPr>
        <p:spPr>
          <a:xfrm>
            <a:off x="3762670" y="3720650"/>
            <a:ext cx="4054806" cy="10831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de cada 5 personas no conoce su diagnostico.  </a:t>
            </a:r>
          </a:p>
          <a:p>
            <a:pPr marL="0" lvl="0" indent="0" algn="l" rtl="0">
              <a:spcBef>
                <a:spcPts val="0"/>
              </a:spcBef>
              <a:spcAft>
                <a:spcPts val="0"/>
              </a:spcAft>
              <a:buNone/>
            </a:pPr>
            <a:r>
              <a:rPr lang="en" dirty="0"/>
              <a:t>(</a:t>
            </a:r>
            <a:r>
              <a:rPr lang="en-US" dirty="0"/>
              <a:t>Centers for Disease Control and Prevention, 2023)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Augmentation</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Apoyarse en la literatura para agregar nuevos </a:t>
            </a:r>
            <a:r>
              <a:rPr lang="en" i="1" dirty="0"/>
              <a:t>features</a:t>
            </a:r>
            <a:endParaRPr i="1" dirty="0"/>
          </a:p>
        </p:txBody>
      </p:sp>
      <p:sp>
        <p:nvSpPr>
          <p:cNvPr id="181" name="Google Shape;181;p40"/>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Analysis</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Correlacion y test no parametricos de Kruskal Wallis</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Cleaning</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Limpieza de datos atipicos en el data set presentado</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4;p41">
            <a:extLst>
              <a:ext uri="{FF2B5EF4-FFF2-40B4-BE49-F238E27FC236}">
                <a16:creationId xmlns:a16="http://schemas.microsoft.com/office/drawing/2014/main" id="{5DDDC0DD-B334-C928-2D31-71DFABA5DF5A}"/>
              </a:ext>
            </a:extLst>
          </p:cNvPr>
          <p:cNvSpPr txBox="1">
            <a:spLocks/>
          </p:cNvSpPr>
          <p:nvPr/>
        </p:nvSpPr>
        <p:spPr>
          <a:xfrm>
            <a:off x="2743347" y="859750"/>
            <a:ext cx="3657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s-CL" sz="2800" dirty="0"/>
              <a:t>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734440" y="2832875"/>
            <a:ext cx="420836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HOMA-IR!</a:t>
            </a:r>
            <a:endParaRPr dirty="0"/>
          </a:p>
        </p:txBody>
      </p:sp>
      <p:sp>
        <p:nvSpPr>
          <p:cNvPr id="195" name="Google Shape;195;p41"/>
          <p:cNvSpPr txBox="1">
            <a:spLocks noGrp="1"/>
          </p:cNvSpPr>
          <p:nvPr>
            <p:ph type="subTitle" idx="1"/>
          </p:nvPr>
        </p:nvSpPr>
        <p:spPr>
          <a:xfrm>
            <a:off x="3349487" y="3549849"/>
            <a:ext cx="5049078" cy="9625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US" dirty="0" err="1"/>
              <a:t>Homestatic</a:t>
            </a:r>
            <a:r>
              <a:rPr lang="es-US" dirty="0"/>
              <a:t> </a:t>
            </a:r>
            <a:r>
              <a:rPr lang="es-US" dirty="0" err="1"/>
              <a:t>model</a:t>
            </a:r>
            <a:r>
              <a:rPr lang="es-US" dirty="0"/>
              <a:t> </a:t>
            </a:r>
            <a:r>
              <a:rPr lang="es-US" dirty="0" err="1"/>
              <a:t>assesment</a:t>
            </a:r>
            <a:r>
              <a:rPr lang="es-US" dirty="0"/>
              <a:t> </a:t>
            </a:r>
            <a:r>
              <a:rPr lang="es-US" dirty="0" err="1"/>
              <a:t>insulin</a:t>
            </a:r>
            <a:r>
              <a:rPr lang="es-US" dirty="0"/>
              <a:t> </a:t>
            </a:r>
            <a:r>
              <a:rPr lang="es-US" dirty="0" err="1"/>
              <a:t>resistance</a:t>
            </a:r>
            <a:endParaRPr lang="es-US" dirty="0"/>
          </a:p>
          <a:p>
            <a:pPr marL="0" lvl="0" indent="0" algn="ctr" rtl="0">
              <a:spcBef>
                <a:spcPts val="0"/>
              </a:spcBef>
              <a:spcAft>
                <a:spcPts val="0"/>
              </a:spcAft>
              <a:buNone/>
            </a:pPr>
            <a:endParaRPr lang="es-US" dirty="0"/>
          </a:p>
          <a:p>
            <a:pPr marL="0" lvl="0" indent="0" algn="ctr" rtl="0">
              <a:spcBef>
                <a:spcPts val="0"/>
              </a:spcBef>
              <a:spcAft>
                <a:spcPts val="0"/>
              </a:spcAft>
              <a:buNone/>
            </a:pPr>
            <a:r>
              <a:rPr lang="es-US" dirty="0"/>
              <a:t>A</a:t>
            </a:r>
            <a:r>
              <a:rPr lang="en" dirty="0"/>
              <a:t>umento de información, un indicador en base a los datos actuales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Estadística: División de grupos</a:t>
            </a:r>
            <a:br>
              <a:rPr lang="en" dirty="0"/>
            </a:br>
            <a:r>
              <a:rPr lang="en" dirty="0"/>
              <a:t>Kruskal Wallis Test</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Diabeticas</a:t>
            </a:r>
            <a:endParaRPr dirty="0"/>
          </a:p>
        </p:txBody>
      </p:sp>
      <p:sp>
        <p:nvSpPr>
          <p:cNvPr id="225" name="Google Shape;225;p45"/>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No Diabeticas</a:t>
            </a:r>
            <a:endParaRPr dirty="0"/>
          </a:p>
        </p:txBody>
      </p: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Kruskal Wallis Test</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074" name="Picture 2">
            <a:extLst>
              <a:ext uri="{FF2B5EF4-FFF2-40B4-BE49-F238E27FC236}">
                <a16:creationId xmlns:a16="http://schemas.microsoft.com/office/drawing/2014/main" id="{7F6BFD5F-038A-D61C-787D-68E28605D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143" y="1417427"/>
            <a:ext cx="36385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4D3E502-1251-BAFB-5D7E-F43146138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307" y="1417427"/>
            <a:ext cx="363855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934604"/>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254C43"/>
      </a:dk1>
      <a:lt1>
        <a:srgbClr val="FFFFFF"/>
      </a:lt1>
      <a:dk2>
        <a:srgbClr val="FF9793"/>
      </a:dk2>
      <a:lt2>
        <a:srgbClr val="B73E73"/>
      </a:lt2>
      <a:accent1>
        <a:srgbClr val="DF478A"/>
      </a:accent1>
      <a:accent2>
        <a:srgbClr val="FF6C67"/>
      </a:accent2>
      <a:accent3>
        <a:srgbClr val="DDA6BE"/>
      </a:accent3>
      <a:accent4>
        <a:srgbClr val="DF478A"/>
      </a:accent4>
      <a:accent5>
        <a:srgbClr val="D6332E"/>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1019</Words>
  <Application>Microsoft Office PowerPoint</Application>
  <PresentationFormat>Presentación en pantalla (16:9)</PresentationFormat>
  <Paragraphs>103</Paragraphs>
  <Slides>21</Slides>
  <Notes>19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Montserrat ExtraLight</vt:lpstr>
      <vt:lpstr>Arial</vt:lpstr>
      <vt:lpstr>Helvetica Neue</vt:lpstr>
      <vt:lpstr>NexusSansPro</vt:lpstr>
      <vt:lpstr>Montserrat ExtraBold</vt:lpstr>
      <vt:lpstr>Montserrat</vt:lpstr>
      <vt:lpstr>Times New Roman</vt:lpstr>
      <vt:lpstr>Courier New</vt:lpstr>
      <vt:lpstr>Futuristic Background by Slidesgo</vt:lpstr>
      <vt:lpstr>IA y Estadística</vt:lpstr>
      <vt:lpstr>Introducción: Diabetes Tipo 2</vt:lpstr>
      <vt:lpstr>Presentación de PowerPoint</vt:lpstr>
      <vt:lpstr>Presupuesto nacional de salud de Chile </vt:lpstr>
      <vt:lpstr>Diagnostico oportuno</vt:lpstr>
      <vt:lpstr>01</vt:lpstr>
      <vt:lpstr>HOMA-IR!</vt:lpstr>
      <vt:lpstr>Estadística: División de grupos Kruskal Wallis Test</vt:lpstr>
      <vt:lpstr>Kruskal Wallis Test</vt:lpstr>
      <vt:lpstr>Kruskal Wallis Test</vt:lpstr>
      <vt:lpstr>Resultados Test  Kruskal Wallis</vt:lpstr>
      <vt:lpstr>Presentación de PowerPoint</vt:lpstr>
      <vt:lpstr>Se comparan 3 modelos de ML</vt:lpstr>
      <vt:lpstr>Redes Neuronales</vt:lpstr>
      <vt:lpstr>Presentación de PowerPoint</vt:lpstr>
      <vt:lpstr>… AND THE SAME GOES FOR TABLES</vt:lpstr>
      <vt:lpstr>Competencia de modelos</vt:lpstr>
      <vt:lpstr>Referencias</vt:lpstr>
      <vt:lpstr>Referencias</vt:lpstr>
      <vt:lpstr>Referencias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 y Estadística</dc:title>
  <cp:lastModifiedBy>Fabian Trigo Faúndez</cp:lastModifiedBy>
  <cp:revision>7</cp:revision>
  <dcterms:modified xsi:type="dcterms:W3CDTF">2023-06-27T03:32:15Z</dcterms:modified>
</cp:coreProperties>
</file>